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8" r:id="rId7"/>
    <p:sldId id="269" r:id="rId8"/>
    <p:sldId id="263" r:id="rId9"/>
    <p:sldId id="264" r:id="rId10"/>
    <p:sldId id="265" r:id="rId11"/>
    <p:sldId id="266" r:id="rId12"/>
    <p:sldId id="267" r:id="rId13"/>
    <p:sldId id="260" r:id="rId14"/>
    <p:sldId id="257" r:id="rId15"/>
    <p:sldId id="258" r:id="rId16"/>
    <p:sldId id="261" r:id="rId17"/>
    <p:sldId id="270" r:id="rId18"/>
    <p:sldId id="271" r:id="rId19"/>
    <p:sldId id="272" r:id="rId20"/>
    <p:sldId id="273" r:id="rId21"/>
    <p:sldId id="259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33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72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11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08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70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246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482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94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04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86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F72C8-798F-49A3-9D64-BBC7C86C86C9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65269-AF7A-418F-B60D-BE73776C7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69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BLLanhErVw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xu1eG8fl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8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4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Je weet wat een molecuul is.</a:t>
            </a:r>
          </a:p>
          <a:p>
            <a:pPr>
              <a:buFontTx/>
              <a:buChar char="-"/>
            </a:pPr>
            <a:r>
              <a:rPr lang="nl-NL" dirty="0" smtClean="0"/>
              <a:t>Je kunt uit leggen wat de verschillen in fase zijn op molecuulniveau met behulp van het molecuulmodel. </a:t>
            </a:r>
          </a:p>
          <a:p>
            <a:pPr>
              <a:buFontTx/>
              <a:buChar char="-"/>
            </a:pPr>
            <a:r>
              <a:rPr lang="nl-NL" dirty="0" smtClean="0"/>
              <a:t>Aan de hand van het molecuulmodel kun je de fasen uitleggen.</a:t>
            </a:r>
          </a:p>
          <a:p>
            <a:pPr>
              <a:buFontTx/>
              <a:buChar char="-"/>
            </a:pPr>
            <a:r>
              <a:rPr lang="nl-NL" dirty="0" smtClean="0"/>
              <a:t>Je weet wat een atoom is.</a:t>
            </a:r>
          </a:p>
          <a:p>
            <a:pPr>
              <a:buFontTx/>
              <a:buChar char="-"/>
            </a:pPr>
            <a:r>
              <a:rPr lang="nl-NL" dirty="0" smtClean="0"/>
              <a:t>Je kent 24 symbolen van atomen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2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RBLLanhErV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7074" y="352697"/>
            <a:ext cx="11564983" cy="65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34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zxu1eG8flp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2034" y="365125"/>
            <a:ext cx="11473543" cy="645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Definities na het 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Molecuul = het kleinste deeltje van een stof die nog de stofeigenschappen bevat.</a:t>
            </a:r>
          </a:p>
          <a:p>
            <a:r>
              <a:rPr lang="nl-NL" dirty="0" smtClean="0"/>
              <a:t>Mengsel = meerdere soorten moleculen`, deze kun je scheiden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(</a:t>
            </a:r>
            <a:r>
              <a:rPr lang="nl-NL" dirty="0" err="1" smtClean="0"/>
              <a:t>bijv</a:t>
            </a:r>
            <a:r>
              <a:rPr lang="nl-NL" dirty="0" smtClean="0"/>
              <a:t> indampen extraheren enz.)</a:t>
            </a:r>
          </a:p>
          <a:p>
            <a:r>
              <a:rPr lang="nl-NL" dirty="0" smtClean="0"/>
              <a:t>Atomen zijn de bouwstenen van moleculen. Atomen kun je niet vernietigen </a:t>
            </a:r>
          </a:p>
          <a:p>
            <a:r>
              <a:rPr lang="nl-NL" dirty="0" smtClean="0"/>
              <a:t>Ontleedbare stof = meerdere soorten atomen in 1 molecuul, deze kun 	je ontleden (thermolyse, elektrolyse, </a:t>
            </a:r>
            <a:r>
              <a:rPr lang="nl-NL" dirty="0" err="1" smtClean="0"/>
              <a:t>fotolyse</a:t>
            </a:r>
            <a:r>
              <a:rPr lang="nl-NL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85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Wetenschapsschool: natuurkunde voor de middelbare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64" y="365125"/>
            <a:ext cx="11916148" cy="6702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33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1 moleculen en atomen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837709"/>
            <a:ext cx="10515600" cy="23392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a. Leg uit of hier een zuivere stof of een mengsel is afgebeeld.</a:t>
            </a:r>
          </a:p>
          <a:p>
            <a:pPr marL="0" indent="0">
              <a:buNone/>
            </a:pPr>
            <a:r>
              <a:rPr lang="nl-NL" dirty="0"/>
              <a:t>b. Hoeveel moleculen zijn in de tekening afgebeeld?        En hoeveel atomen?</a:t>
            </a:r>
          </a:p>
          <a:p>
            <a:pPr marL="0" indent="0">
              <a:buNone/>
            </a:pPr>
            <a:r>
              <a:rPr lang="nl-NL" dirty="0"/>
              <a:t>c. Hoeveel moleculen van welke ontleedbare stof(</a:t>
            </a:r>
            <a:r>
              <a:rPr lang="nl-NL" dirty="0" err="1"/>
              <a:t>fen</a:t>
            </a:r>
            <a:r>
              <a:rPr lang="nl-NL" dirty="0"/>
              <a:t>) zijn afgebeeld?</a:t>
            </a:r>
          </a:p>
          <a:p>
            <a:pPr marL="0" indent="0">
              <a:buNone/>
            </a:pPr>
            <a:r>
              <a:rPr lang="nl-NL" dirty="0"/>
              <a:t>d. Hoeveel moleculen van welke niet-ontleedbare stof(</a:t>
            </a:r>
            <a:r>
              <a:rPr lang="nl-NL" dirty="0" err="1"/>
              <a:t>fen</a:t>
            </a:r>
            <a:r>
              <a:rPr lang="nl-NL" dirty="0"/>
              <a:t>) zijn afgebeeld?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5" y="1459490"/>
            <a:ext cx="19526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38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1 moleculen en atomen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837709"/>
            <a:ext cx="10515600" cy="23392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a. Leg uit of hier een zuivere stof of een mengsel is afgebeeld.</a:t>
            </a:r>
          </a:p>
          <a:p>
            <a:pPr marL="0" indent="0">
              <a:buNone/>
            </a:pPr>
            <a:r>
              <a:rPr lang="nl-NL" dirty="0"/>
              <a:t>b. Hoeveel moleculen zijn in de tekening afgebeeld?        En hoeveel atomen?</a:t>
            </a:r>
          </a:p>
          <a:p>
            <a:pPr marL="0" indent="0">
              <a:buNone/>
            </a:pPr>
            <a:r>
              <a:rPr lang="nl-NL" dirty="0"/>
              <a:t>c. Hoeveel moleculen van welke ontleedbare stof(</a:t>
            </a:r>
            <a:r>
              <a:rPr lang="nl-NL" dirty="0" err="1"/>
              <a:t>fen</a:t>
            </a:r>
            <a:r>
              <a:rPr lang="nl-NL" dirty="0"/>
              <a:t>) zijn afgebeeld?</a:t>
            </a:r>
          </a:p>
          <a:p>
            <a:pPr marL="0" indent="0">
              <a:buNone/>
            </a:pPr>
            <a:r>
              <a:rPr lang="nl-NL" dirty="0"/>
              <a:t>d. Hoeveel moleculen van welke niet-ontleedbare stof(</a:t>
            </a:r>
            <a:r>
              <a:rPr lang="nl-NL" dirty="0" err="1"/>
              <a:t>fen</a:t>
            </a:r>
            <a:r>
              <a:rPr lang="nl-NL" dirty="0"/>
              <a:t>) zijn afgebeeld?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5" y="1459490"/>
            <a:ext cx="19526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57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750"/>
              </a:spcAft>
              <a:buFont typeface="+mj-lt"/>
              <a:buAutoNum type="alphaLcPeriod"/>
            </a:pPr>
            <a:r>
              <a:rPr lang="nl-NL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 </a:t>
            </a: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uit of hier een zuivere stof of een mengsel is afgebeeld.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Mengsel,  verschillende moleculen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Hoeveel moleculen zijn in de tekening afgebeeld?  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5   </a:t>
            </a:r>
            <a:endParaRPr lang="nl-NL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hoeveel a tomen?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Hoeveel moleculen van welke ontleedbare stof(</a:t>
            </a:r>
            <a:r>
              <a:rPr lang="nl-NL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</a:t>
            </a: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zijn afgebeeld?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keer </a:t>
            </a:r>
            <a:r>
              <a:rPr lang="nl-NL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CBr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₄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Hoeveel moleculen van welke niet-ontleedbare stof(</a:t>
            </a:r>
            <a:r>
              <a:rPr lang="nl-NL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</a:t>
            </a: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zijn afgebeeld?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keer Br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₂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7188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890912"/>
              </p:ext>
            </p:extLst>
          </p:nvPr>
        </p:nvGraphicFramePr>
        <p:xfrm>
          <a:off x="143690" y="365129"/>
          <a:ext cx="11573692" cy="6166303"/>
        </p:xfrm>
        <a:graphic>
          <a:graphicData uri="http://schemas.openxmlformats.org/drawingml/2006/table">
            <a:tbl>
              <a:tblPr/>
              <a:tblGrid>
                <a:gridCol w="2893423">
                  <a:extLst>
                    <a:ext uri="{9D8B030D-6E8A-4147-A177-3AD203B41FA5}">
                      <a16:colId xmlns:a16="http://schemas.microsoft.com/office/drawing/2014/main" val="703530355"/>
                    </a:ext>
                  </a:extLst>
                </a:gridCol>
                <a:gridCol w="2893423">
                  <a:extLst>
                    <a:ext uri="{9D8B030D-6E8A-4147-A177-3AD203B41FA5}">
                      <a16:colId xmlns:a16="http://schemas.microsoft.com/office/drawing/2014/main" val="2239118773"/>
                    </a:ext>
                  </a:extLst>
                </a:gridCol>
                <a:gridCol w="364073">
                  <a:extLst>
                    <a:ext uri="{9D8B030D-6E8A-4147-A177-3AD203B41FA5}">
                      <a16:colId xmlns:a16="http://schemas.microsoft.com/office/drawing/2014/main" val="2488355231"/>
                    </a:ext>
                  </a:extLst>
                </a:gridCol>
                <a:gridCol w="2529350">
                  <a:extLst>
                    <a:ext uri="{9D8B030D-6E8A-4147-A177-3AD203B41FA5}">
                      <a16:colId xmlns:a16="http://schemas.microsoft.com/office/drawing/2014/main" val="1911252734"/>
                    </a:ext>
                  </a:extLst>
                </a:gridCol>
                <a:gridCol w="2893423">
                  <a:extLst>
                    <a:ext uri="{9D8B030D-6E8A-4147-A177-3AD203B41FA5}">
                      <a16:colId xmlns:a16="http://schemas.microsoft.com/office/drawing/2014/main" val="1949224812"/>
                    </a:ext>
                  </a:extLst>
                </a:gridCol>
              </a:tblGrid>
              <a:tr h="474331">
                <a:tc>
                  <a:txBody>
                    <a:bodyPr/>
                    <a:lstStyle/>
                    <a:p>
                      <a:r>
                        <a:rPr lang="nl-NL" b="1">
                          <a:effectLst/>
                          <a:latin typeface="Arial" panose="020B0604020202020204" pitchFamily="34" charset="0"/>
                        </a:rPr>
                        <a:t>Element</a:t>
                      </a:r>
                      <a:endParaRPr lang="nl-NL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>
                          <a:effectLst/>
                          <a:latin typeface="Arial" panose="020B0604020202020204" pitchFamily="34" charset="0"/>
                        </a:rPr>
                        <a:t>Symbool</a:t>
                      </a:r>
                      <a:endParaRPr lang="nl-NL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>
                          <a:effectLst/>
                          <a:latin typeface="Arial" panose="020B0604020202020204" pitchFamily="34" charset="0"/>
                        </a:rPr>
                        <a:t>Element</a:t>
                      </a:r>
                      <a:endParaRPr lang="nl-NL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>
                          <a:effectLst/>
                          <a:latin typeface="Arial" panose="020B0604020202020204" pitchFamily="34" charset="0"/>
                        </a:rPr>
                        <a:t>Symbool</a:t>
                      </a:r>
                      <a:endParaRPr lang="nl-NL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65729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Aluminium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Broom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Br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046905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Calcium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Chloor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554318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Goud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Au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Fluor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57361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Kalium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Jood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912108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Koper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Koolstof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64947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Lood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Pb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Stikstof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24434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Magnesium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Mg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Waterstof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092519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Natrium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Zuurstof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61923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Platina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Pt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Zwavel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33726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IJzer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Fosfor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68673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Zilver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Ag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Helium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555354"/>
                  </a:ext>
                </a:extLst>
              </a:tr>
              <a:tr h="474331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Zink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Zn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Nikkel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059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9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huiswerk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Opgaven stoffen mengen</a:t>
            </a:r>
          </a:p>
          <a:p>
            <a:r>
              <a:rPr lang="nl-NL" dirty="0" smtClean="0"/>
              <a:t>Opgaven energie effecten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82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Energie effecten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u="sng" dirty="0"/>
              <a:t>Opgave 1.</a:t>
            </a:r>
          </a:p>
          <a:p>
            <a:pPr marL="0" indent="0">
              <a:buNone/>
            </a:pPr>
            <a:r>
              <a:rPr lang="nl-NL" dirty="0"/>
              <a:t>Leg uit of de vorming van aluminium uit aluminiumoxide een exotherme of een endotherme reactie is.</a:t>
            </a:r>
          </a:p>
          <a:p>
            <a:pPr marL="0" indent="0">
              <a:buNone/>
            </a:pPr>
            <a:r>
              <a:rPr lang="nl-NL" i="1" dirty="0"/>
              <a:t>Aluminium uit aluminiumoxide halen gebeurt met elektrolyse. Hiervoor is heel veel energie nodig. Het is dus een endotherme reactie.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u="sng" dirty="0"/>
              <a:t>Opgave 2.</a:t>
            </a:r>
          </a:p>
          <a:p>
            <a:pPr marL="0" indent="0">
              <a:buNone/>
            </a:pPr>
            <a:r>
              <a:rPr lang="nl-NL" dirty="0"/>
              <a:t>Om een kaars te laten branden moet je deze eerst aansteken. Leg uit of de verbranding van een kaars een exotherme of een endotherme reactie is.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i="1" dirty="0" smtClean="0"/>
              <a:t>Bij </a:t>
            </a:r>
            <a:r>
              <a:rPr lang="nl-NL" i="1" dirty="0"/>
              <a:t>het branden van een kaars komt warmte vrij. Het is een exotherme reactie.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41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u="sng" dirty="0"/>
              <a:t>Opgave 3.</a:t>
            </a:r>
          </a:p>
          <a:p>
            <a:pPr marL="0" indent="0">
              <a:buNone/>
            </a:pPr>
            <a:r>
              <a:rPr lang="nl-NL" dirty="0"/>
              <a:t>Leg uit of het koken </a:t>
            </a:r>
            <a:r>
              <a:rPr lang="nl-NL" dirty="0" smtClean="0"/>
              <a:t>van </a:t>
            </a:r>
            <a:r>
              <a:rPr lang="nl-NL" dirty="0"/>
              <a:t>aardappelen een endotherm of een exotherm proces is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Je moet steeds energie toevoegen, dus het is een endotherme reactie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u="sng" dirty="0"/>
              <a:t>Opgave 4.</a:t>
            </a:r>
          </a:p>
          <a:p>
            <a:pPr marL="0" indent="0">
              <a:buNone/>
            </a:pPr>
            <a:r>
              <a:rPr lang="nl-NL" dirty="0"/>
              <a:t>Vuurwerk moet  je aansteken. </a:t>
            </a:r>
            <a:r>
              <a:rPr lang="nl-NL" dirty="0" err="1"/>
              <a:t>Abil</a:t>
            </a:r>
            <a:r>
              <a:rPr lang="nl-NL" dirty="0"/>
              <a:t> zegt dat daarom een endotherme reactie plaatsvindt. Leg uit of je het met hem eens bent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Er komt veel energie vrij. Het is een exotherme reactie, waar wel een beetje energie in moet om de reactie op te starten.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34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1 stoffen mengen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 </a:t>
            </a:r>
            <a:r>
              <a:rPr lang="nl-NL" dirty="0" smtClean="0"/>
              <a:t>Waterstofchloride  </a:t>
            </a:r>
            <a:r>
              <a:rPr lang="nl-NL" dirty="0"/>
              <a:t>+ ammoniak  -&gt; salmiak</a:t>
            </a:r>
          </a:p>
          <a:p>
            <a:pPr marL="0" indent="0">
              <a:buNone/>
            </a:pPr>
            <a:r>
              <a:rPr lang="nl-NL" dirty="0"/>
              <a:t>            15                        7                  22</a:t>
            </a:r>
            <a:br>
              <a:rPr lang="nl-NL" dirty="0"/>
            </a:br>
            <a:r>
              <a:rPr lang="nl-NL" dirty="0"/>
              <a:t>              9                         ?</a:t>
            </a:r>
          </a:p>
          <a:p>
            <a:pPr marL="0" indent="0">
              <a:buNone/>
            </a:pPr>
            <a:r>
              <a:rPr lang="nl-NL" dirty="0"/>
              <a:t>15 x ? = 7 x 9       ?  = 63/15 = 4,2 g ammoniak</a:t>
            </a:r>
          </a:p>
          <a:p>
            <a:pPr marL="0" indent="0">
              <a:buNone/>
            </a:pPr>
            <a:r>
              <a:rPr lang="nl-NL" dirty="0"/>
              <a:t>Er ontstaat 9 + 4,2  = 13,2 g salmiak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21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/>
              <a:t>Calcium + zwavel -&gt; Calciumsulfide</a:t>
            </a:r>
          </a:p>
          <a:p>
            <a:pPr marL="0" lvl="0" indent="0">
              <a:buNone/>
            </a:pPr>
            <a:r>
              <a:rPr lang="nl-NL" dirty="0"/>
              <a:t>      1             1,3                2,3</a:t>
            </a:r>
            <a:br>
              <a:rPr lang="nl-NL" dirty="0"/>
            </a:br>
            <a:r>
              <a:rPr lang="nl-NL" dirty="0"/>
              <a:t>       ?             12</a:t>
            </a:r>
            <a:br>
              <a:rPr lang="nl-NL" dirty="0"/>
            </a:br>
            <a:r>
              <a:rPr lang="nl-NL" dirty="0"/>
              <a:t>1,3 x ?  = 12      ? = 12/1,3 = 9,2 g calcium.</a:t>
            </a:r>
          </a:p>
          <a:p>
            <a:pPr marL="0" lvl="0" indent="0">
              <a:buNone/>
            </a:pPr>
            <a:r>
              <a:rPr lang="nl-NL" dirty="0"/>
              <a:t>Er ontstaat 9,2 + 12  = 21,2 g calciumsulfide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952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  Waterstof  +  zuurstof -&gt; water</a:t>
            </a:r>
          </a:p>
          <a:p>
            <a:pPr marL="0" indent="0">
              <a:buNone/>
            </a:pPr>
            <a:r>
              <a:rPr lang="nl-NL" dirty="0"/>
              <a:t>      1                  8               9</a:t>
            </a:r>
          </a:p>
          <a:p>
            <a:pPr marL="0" indent="0">
              <a:buNone/>
            </a:pPr>
            <a:r>
              <a:rPr lang="nl-NL" dirty="0"/>
              <a:t>      4,8                ?</a:t>
            </a:r>
          </a:p>
          <a:p>
            <a:pPr marL="0" indent="0">
              <a:buNone/>
            </a:pPr>
            <a:r>
              <a:rPr lang="nl-NL" dirty="0"/>
              <a:t>? = 8 x 4,8 = 38,4 g zuurstof</a:t>
            </a:r>
          </a:p>
          <a:p>
            <a:pPr marL="0" indent="0">
              <a:buNone/>
            </a:pPr>
            <a:r>
              <a:rPr lang="nl-NL" dirty="0"/>
              <a:t>b. Er ontstaat 38,4  +4,8 = 43,2 g water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4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/>
              <a:t>aluminium  +  zuurstof   -&gt; aluminiumoxide</a:t>
            </a:r>
          </a:p>
          <a:p>
            <a:pPr marL="0" lvl="0" indent="0">
              <a:buNone/>
            </a:pPr>
            <a:r>
              <a:rPr lang="nl-NL" dirty="0"/>
              <a:t>    1                 X                    1 + X</a:t>
            </a:r>
          </a:p>
          <a:p>
            <a:pPr marL="0" indent="0">
              <a:buNone/>
            </a:pPr>
            <a:r>
              <a:rPr lang="nl-NL" dirty="0"/>
              <a:t>            0,054         0,048                 0,102</a:t>
            </a:r>
          </a:p>
          <a:p>
            <a:pPr marL="0" indent="0">
              <a:buNone/>
            </a:pPr>
            <a:r>
              <a:rPr lang="nl-NL" dirty="0"/>
              <a:t>              X = 0,048/0,054 = 0,9</a:t>
            </a:r>
          </a:p>
          <a:p>
            <a:pPr marL="0" lvl="0" indent="0">
              <a:buNone/>
            </a:pPr>
            <a:r>
              <a:rPr lang="nl-NL" dirty="0"/>
              <a:t>Aluminiumoxide -&gt;  aluminium  + zuurstof</a:t>
            </a:r>
            <a:br>
              <a:rPr lang="nl-NL" dirty="0"/>
            </a:br>
            <a:r>
              <a:rPr lang="nl-NL" dirty="0"/>
              <a:t>           1,9                       1                 0,9</a:t>
            </a:r>
            <a:br>
              <a:rPr lang="nl-NL" dirty="0"/>
            </a:br>
            <a:r>
              <a:rPr lang="nl-NL" dirty="0"/>
              <a:t>           1,0                    ?</a:t>
            </a:r>
            <a:br>
              <a:rPr lang="nl-NL" dirty="0"/>
            </a:br>
            <a:r>
              <a:rPr lang="nl-NL" dirty="0"/>
              <a:t>1,9 x ? = 1,0         ? = 1,0/1,9 =  0, 526   ton aluminium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34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Magnesium + zuurstof  -&gt; magnesiumoxide</a:t>
            </a:r>
          </a:p>
          <a:p>
            <a:pPr marL="0" indent="0">
              <a:buNone/>
            </a:pPr>
            <a:r>
              <a:rPr lang="nl-NL" dirty="0"/>
              <a:t>         1                  0,7</a:t>
            </a:r>
          </a:p>
          <a:p>
            <a:pPr marL="0" indent="0">
              <a:buNone/>
            </a:pPr>
            <a:r>
              <a:rPr lang="nl-NL" dirty="0"/>
              <a:t>         19                  ?</a:t>
            </a:r>
          </a:p>
          <a:p>
            <a:pPr marL="0" indent="0">
              <a:buNone/>
            </a:pPr>
            <a:r>
              <a:rPr lang="nl-NL" dirty="0"/>
              <a:t>?   = 19 x 0,7 = 13,3 g zuurstof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205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2B0AF7-ED48-442F-A6D3-DDDCCA654316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03c1073f-59ca-4b02-9a54-25651d767f09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4cf5622-c7f8-4ecf-a16b-d0c1e0637fa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D7930C-09B8-4A07-852E-BFC6D4F5D1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683A5C-7F2A-49F2-B8FF-073CD44D93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764</Words>
  <Application>Microsoft Office PowerPoint</Application>
  <PresentationFormat>Breedbeeld</PresentationFormat>
  <Paragraphs>142</Paragraphs>
  <Slides>18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Kantoorthema</vt:lpstr>
      <vt:lpstr>Les 8</vt:lpstr>
      <vt:lpstr>Bespreken huiswerk </vt:lpstr>
      <vt:lpstr>Energie effecten</vt:lpstr>
      <vt:lpstr>PowerPoint-presentatie</vt:lpstr>
      <vt:lpstr>Opgave 1 stoffen mengen</vt:lpstr>
      <vt:lpstr>Opgave 2</vt:lpstr>
      <vt:lpstr>Opgave 3</vt:lpstr>
      <vt:lpstr>Opgave 4</vt:lpstr>
      <vt:lpstr>Opgave 5</vt:lpstr>
      <vt:lpstr>Leerdoelen</vt:lpstr>
      <vt:lpstr>PowerPoint-presentatie</vt:lpstr>
      <vt:lpstr>PowerPoint-presentatie</vt:lpstr>
      <vt:lpstr>Definities na het filmpje</vt:lpstr>
      <vt:lpstr>PowerPoint-presentatie</vt:lpstr>
      <vt:lpstr>Opgaven 1 moleculen en atomen</vt:lpstr>
      <vt:lpstr>Opgaven 1 moleculen en atomen</vt:lpstr>
      <vt:lpstr>Uitwerking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8</dc:title>
  <dc:creator>Kleijnen, JJC (Janny) de</dc:creator>
  <cp:lastModifiedBy>Kleijnen, JJC (Janny) de</cp:lastModifiedBy>
  <cp:revision>7</cp:revision>
  <dcterms:created xsi:type="dcterms:W3CDTF">2020-12-10T12:03:59Z</dcterms:created>
  <dcterms:modified xsi:type="dcterms:W3CDTF">2020-12-14T09:12:19Z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